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85399" autoAdjust="0"/>
  </p:normalViewPr>
  <p:slideViewPr>
    <p:cSldViewPr snapToGrid="0">
      <p:cViewPr varScale="1">
        <p:scale>
          <a:sx n="62" d="100"/>
          <a:sy n="62" d="100"/>
        </p:scale>
        <p:origin x="504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17AD1-A61F-44E0-AB9A-3045E093E12B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CF2E8-DEE8-42A4-AC44-B40B04C85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52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4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with a discussion about what passwords and passcodes are for.</a:t>
            </a:r>
          </a:p>
          <a:p>
            <a:r>
              <a:rPr lang="en-GB" dirty="0"/>
              <a:t>Exemplars: to keep things safe, to stop people for taking things that are not theirs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02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Discuss these different examples of passcodes and passwords.</a:t>
            </a:r>
          </a:p>
          <a:p>
            <a:r>
              <a:rPr lang="en-GB" dirty="0"/>
              <a:t>- Explain how passcodes are just numbers, but passwords can (and should!) be a combination of words, numbers, and special characters/symbols.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396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Discuss how the crows managed to guess the first passcode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e.g. they were watching when Bubba entered it, and it was easy to guess because the numbers were in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48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Talk about the meaning of these words: </a:t>
            </a:r>
          </a:p>
          <a:p>
            <a:r>
              <a:rPr lang="en-GB" dirty="0"/>
              <a:t>	- secure</a:t>
            </a:r>
          </a:p>
          <a:p>
            <a:r>
              <a:rPr lang="en-GB" dirty="0"/>
              <a:t>	- random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59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Instructions for the dice game:</a:t>
            </a:r>
          </a:p>
          <a:p>
            <a:endParaRPr lang="en-GB" dirty="0"/>
          </a:p>
          <a:p>
            <a:r>
              <a:rPr lang="en-GB" dirty="0"/>
              <a:t> - Make three lists of words on the board. Pick topics, for example: colours, animals, food, etc.  Have six words in each list.</a:t>
            </a:r>
          </a:p>
          <a:p>
            <a:r>
              <a:rPr lang="en-GB" dirty="0"/>
              <a:t> - Have pupils roll a dice and match the number to the word – depending on reading ability this may need to be played as a whole class. You could use normal dice, electronic dice in </a:t>
            </a:r>
            <a:r>
              <a:rPr lang="en-GB" dirty="0" err="1"/>
              <a:t>Activinspire</a:t>
            </a:r>
            <a:r>
              <a:rPr lang="en-GB" dirty="0"/>
              <a:t>, large blow-up dice</a:t>
            </a:r>
          </a:p>
          <a:p>
            <a:r>
              <a:rPr lang="en-GB" dirty="0"/>
              <a:t> - Groups could then try and guess each other’s password – this should be almost impossible, showing that 3 random words is a secure way to choose a password.</a:t>
            </a:r>
          </a:p>
          <a:p>
            <a:r>
              <a:rPr lang="en-GB" dirty="0"/>
              <a:t> - Discuss the word ‘random’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53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could use this example slide or make your own lists. Blank template is available in following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6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could project this slide, and either fill in the text boxes, or use a whiteboard marker and take suggestions from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CF2E8-DEE8-42A4-AC44-B40B04C858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07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0C588-AA1E-3EAD-0429-7218214C2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823CA7-FA08-2D5F-621C-11C211E2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C601-7C04-6762-9128-7F4A363E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DD2B8-7D75-B910-E574-FE1AF104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7CEAE-1232-5C35-A5C2-D88964E7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77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B11C-5952-D323-1637-6EA8E9D3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3B2E23-DF76-65BB-F382-6E3C636B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FC2AD-B239-ECCF-3980-FFC562D9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E8990-A880-7FF9-515F-F94FDECF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F3374-8367-32F5-B6D4-E1845DA5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46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91425-F16D-AB48-622F-002F651AB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85A5B-6978-D6B0-5FCF-23D1246AB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C131E-CFA8-F2B9-27C9-3E0E7B83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0D047-5FD0-2C24-EF81-C70CE412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5916-BD46-851F-2C5A-E4F37564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96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86E9-9781-D848-C8AF-9CD9CFF5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AFD1-A67E-03E9-47F5-454839EE0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A774B-C29B-3EC2-D5DE-011BD6CD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E2C7-DDFE-9716-C9DC-DA6EB2DD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6BAAB-2C89-E174-159D-9FCB9659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3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68CA-7834-16D6-03A5-880F1F92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5D532-BF3A-8A6F-8259-88712145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064CA-76BE-6FC9-962E-1E7EE701E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5C1E-725B-9F8C-32BE-A9C8F028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DA9A6-AD7F-108D-F5E8-CDE8B964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7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C3C9-DCC8-8EEB-940F-31BABBE5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F93A6-3AB4-5E61-AE6A-D53EF9092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7F37D-1E42-7FC1-C4A7-38E0BB7CA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C5A3A-5E15-65D3-43F2-9069F8D1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C929-5B29-6BF2-3D3A-4483AB9B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E6469-412E-1F11-6E92-2682D98E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08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F86F3-4FF4-56F0-FBF6-AC569F43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FF8A1-A45B-492A-4847-0D4AF7A07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5D53-39A7-1D9F-0B3D-11533220F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84240-286D-544E-30C8-9F8EC7FD1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6D4F6-B3C9-32FD-262D-351262705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0CA48-2BB0-A4E4-56A7-3B08C422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ADF48B-BE09-0AFD-E62D-358A0DE7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403CA-FE0B-79E7-30BC-40DF3AE3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35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52B1-C3AF-D44E-8E8E-D31D78C6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D3019-3108-BCF9-E253-054F5795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2EE35-B741-74F7-0151-B3263E41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36AD8-49F7-76F8-5242-3A3C5B15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66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0914C-7E99-337C-7DB0-46C7AB0C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DF718-5272-491F-7A18-51DB2BE4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1DB6E-04D0-1A0F-0C83-BB05C430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2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01868-4548-5375-7E30-83A9B8FF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54528-4954-2E13-170B-A728CC2BE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A9763-94E3-5EC8-60E8-2C14E57D6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59F9E-EB9C-C086-F4CF-6116EEB2D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B2C85-B237-E221-BBFA-30A7E8CA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44102-C6FC-4D75-8A3F-233A7BB3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19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DF6F-7300-9AC0-E9AF-3CF16031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C605D-2A18-1406-058B-131213A9B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B7BB-1F0C-C0F3-7099-A4B76BF23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FC831-CA11-F0C9-089D-C7FFF615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2C2E7-2FC8-ED30-E015-253FDC4B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AA198-6D8A-BC20-BF28-AAF0B169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17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645CB-3CAF-70CE-B3FC-4AF18984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1812D-7B69-A136-4371-3E901D457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7CCE1-923A-A198-F381-AD81A384C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E6992-F86C-4802-B539-B48BD34F3FB8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A2F3B-3716-4005-B17C-D31D2657B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20BA-E61B-7E6F-0480-215B0A4BB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CD9D-1940-4C43-84FB-69CE0F023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35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45DC-3BDF-58F1-8DF5-56E765166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3889"/>
            <a:ext cx="9144000" cy="1150221"/>
          </a:xfrm>
        </p:spPr>
        <p:txBody>
          <a:bodyPr/>
          <a:lstStyle/>
          <a:p>
            <a:r>
              <a:rPr lang="en-GB" dirty="0">
                <a:latin typeface="Ritaglio" panose="02000000000000000000" pitchFamily="2" charset="0"/>
              </a:rPr>
              <a:t>Passwords and Passcodes</a:t>
            </a:r>
          </a:p>
        </p:txBody>
      </p:sp>
      <p:pic>
        <p:nvPicPr>
          <p:cNvPr id="5" name="Picture 4" descr="A cartoon bird flying in the sky&#10;&#10;Description automatically generated">
            <a:extLst>
              <a:ext uri="{FF2B5EF4-FFF2-40B4-BE49-F238E27FC236}">
                <a16:creationId xmlns:a16="http://schemas.microsoft.com/office/drawing/2014/main" id="{AEACEE0C-A991-A30C-FD9B-6E3ECB146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5274">
            <a:off x="12651072" y="3175194"/>
            <a:ext cx="3255271" cy="21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414 -0.90324 L -0.37747 -0.33519 C -0.42421 -0.21297 -0.51263 -0.08264 -0.61536 0.02291 C -0.7319 0.14305 -0.83541 0.20902 -0.91849 0.22013 L -1.31158 0.29513 " pathEditMode="relative" rAng="1980000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5" y="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0151-5A12-BF3C-CECB-9E87B0563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891" y="1443660"/>
            <a:ext cx="8890398" cy="2283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Ritaglio" panose="02000000000000000000" pitchFamily="2" charset="0"/>
                <a:cs typeface="Calibri"/>
              </a:rPr>
              <a:t>Let’s learn about what passcodes and passwords are for, when we use them. and how we can make them more secure.</a:t>
            </a:r>
          </a:p>
          <a:p>
            <a:pPr marL="0" indent="0" algn="ctr">
              <a:buNone/>
            </a:pPr>
            <a:endParaRPr lang="en-GB" sz="2400" dirty="0">
              <a:latin typeface="Ritaglio" panose="02000000000000000000" pitchFamily="2" charset="0"/>
              <a:cs typeface="Calibri"/>
            </a:endParaRPr>
          </a:p>
          <a:p>
            <a:pPr marL="0" indent="0" algn="ctr">
              <a:buNone/>
            </a:pPr>
            <a:r>
              <a:rPr lang="en-GB" sz="2400" dirty="0">
                <a:latin typeface="Ritaglio" panose="02000000000000000000" pitchFamily="2" charset="0"/>
                <a:cs typeface="Calibri"/>
              </a:rPr>
              <a:t>We can play a game to choose a new 3 random word password.</a:t>
            </a:r>
          </a:p>
        </p:txBody>
      </p:sp>
      <p:pic>
        <p:nvPicPr>
          <p:cNvPr id="5" name="Picture 4" descr="Three wooden crates, one full of crockery, one clothing, one pies.">
            <a:extLst>
              <a:ext uri="{FF2B5EF4-FFF2-40B4-BE49-F238E27FC236}">
                <a16:creationId xmlns:a16="http://schemas.microsoft.com/office/drawing/2014/main" id="{DE18E4DE-ACAC-6C94-15BE-C4F1CAB630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6"/>
          <a:stretch/>
        </p:blipFill>
        <p:spPr>
          <a:xfrm>
            <a:off x="1477181" y="3727048"/>
            <a:ext cx="8890398" cy="31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4D7-989A-6D36-1041-E3EBD288E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44" y="568408"/>
            <a:ext cx="4968693" cy="575824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GB" dirty="0">
                <a:latin typeface="Ritaglio" panose="02000000000000000000" pitchFamily="2" charset="0"/>
              </a:rPr>
              <a:t>The Bongles tried to keep their treasure secure by using a padlock with a passcode.</a:t>
            </a:r>
          </a:p>
          <a:p>
            <a:pPr marL="0" indent="0" algn="ctr">
              <a:lnSpc>
                <a:spcPct val="170000"/>
              </a:lnSpc>
              <a:buNone/>
            </a:pPr>
            <a:endParaRPr lang="en-GB" dirty="0">
              <a:latin typeface="Ritaglio" panose="02000000000000000000" pitchFamily="2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GB" dirty="0">
                <a:latin typeface="Ritaglio" panose="02000000000000000000" pitchFamily="2" charset="0"/>
              </a:rPr>
              <a:t>What are passcodes for?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GB" dirty="0">
                <a:latin typeface="Ritaglio" panose="02000000000000000000" pitchFamily="2" charset="0"/>
              </a:rPr>
              <a:t>Can you think of examples of when we use passcodes?</a:t>
            </a:r>
            <a:endParaRPr lang="en-GB" sz="4400" dirty="0">
              <a:latin typeface="Ritaglio" panose="02000000000000000000" pitchFamily="2" charset="0"/>
            </a:endParaRPr>
          </a:p>
        </p:txBody>
      </p:sp>
      <p:pic>
        <p:nvPicPr>
          <p:cNvPr id="4" name="Picture 3" descr="A cartoon of a monster with a magazine&#10;&#10;Description automatically generated">
            <a:extLst>
              <a:ext uri="{FF2B5EF4-FFF2-40B4-BE49-F238E27FC236}">
                <a16:creationId xmlns:a16="http://schemas.microsoft.com/office/drawing/2014/main" id="{0BA57484-DA4C-8301-DF71-44D64A895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07" y="-113270"/>
            <a:ext cx="8417010" cy="84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3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7E9F6AE2-A7A3-E0D1-8CA4-B1F95CEB5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5" y="541632"/>
            <a:ext cx="2263352" cy="2263352"/>
          </a:xfrm>
          <a:prstGeom prst="rect">
            <a:avLst/>
          </a:prstGeom>
        </p:spPr>
      </p:pic>
      <p:pic>
        <p:nvPicPr>
          <p:cNvPr id="7" name="Picture 6" descr="A drawing of a cell phone&#10;&#10;Description automatically generated">
            <a:extLst>
              <a:ext uri="{FF2B5EF4-FFF2-40B4-BE49-F238E27FC236}">
                <a16:creationId xmlns:a16="http://schemas.microsoft.com/office/drawing/2014/main" id="{4D938416-43A2-BA83-2E5D-5AC974D61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4" y="3027406"/>
            <a:ext cx="3536098" cy="3536098"/>
          </a:xfrm>
          <a:prstGeom prst="rect">
            <a:avLst/>
          </a:prstGeom>
        </p:spPr>
      </p:pic>
      <p:pic>
        <p:nvPicPr>
          <p:cNvPr id="9" name="Picture 8" descr="A drawing of a padlock&#10;&#10;Description automatically generated">
            <a:extLst>
              <a:ext uri="{FF2B5EF4-FFF2-40B4-BE49-F238E27FC236}">
                <a16:creationId xmlns:a16="http://schemas.microsoft.com/office/drawing/2014/main" id="{B5911F89-2023-90DA-E2F2-02AAE7186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08" y="764054"/>
            <a:ext cx="2263352" cy="22633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0BCBA0-D296-7CDE-8767-4751469B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4" y="3362519"/>
            <a:ext cx="3938465" cy="29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Migrate Your Mojang Account to a Microsoft Account | Minecraft Help">
            <a:extLst>
              <a:ext uri="{FF2B5EF4-FFF2-40B4-BE49-F238E27FC236}">
                <a16:creationId xmlns:a16="http://schemas.microsoft.com/office/drawing/2014/main" id="{7C6201C2-6461-5D34-CD3C-29C170553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59" y="3830595"/>
            <a:ext cx="2806296" cy="23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's the best way to watch Netflix on my TV? How to get set up with  streaming - CNET">
            <a:extLst>
              <a:ext uri="{FF2B5EF4-FFF2-40B4-BE49-F238E27FC236}">
                <a16:creationId xmlns:a16="http://schemas.microsoft.com/office/drawing/2014/main" id="{B15959B7-8099-ADCA-3342-032644F5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21" y="636820"/>
            <a:ext cx="3295271" cy="18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0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CAF774-0FDB-7F62-7273-81DAA9811B0C}"/>
              </a:ext>
            </a:extLst>
          </p:cNvPr>
          <p:cNvSpPr txBox="1">
            <a:spLocks/>
          </p:cNvSpPr>
          <p:nvPr/>
        </p:nvSpPr>
        <p:spPr>
          <a:xfrm>
            <a:off x="6588369" y="1033930"/>
            <a:ext cx="4525107" cy="3664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sz="3000" dirty="0">
                <a:latin typeface="Ritaglio" panose="02000000000000000000" pitchFamily="2" charset="0"/>
              </a:rPr>
              <a:t>The crows found out the first passcode the Bongles had chosen.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GB" sz="3000" dirty="0">
              <a:latin typeface="Ritaglio" panose="0200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000" dirty="0">
                <a:latin typeface="Ritaglio" panose="02000000000000000000" pitchFamily="2" charset="0"/>
              </a:rPr>
              <a:t>How did they guess the passcode?</a:t>
            </a:r>
          </a:p>
        </p:txBody>
      </p:sp>
      <p:pic>
        <p:nvPicPr>
          <p:cNvPr id="12" name="Picture 11" descr="A cartoon bird with a hat and pants&#10;&#10;Description automatically generated">
            <a:extLst>
              <a:ext uri="{FF2B5EF4-FFF2-40B4-BE49-F238E27FC236}">
                <a16:creationId xmlns:a16="http://schemas.microsoft.com/office/drawing/2014/main" id="{CB5F8CA2-6526-B673-60C8-6BEB80F45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19383" y="3050295"/>
            <a:ext cx="3524678" cy="38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7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22222 L 0.11992 -0.01736 C 0.14479 0.02871 0.1819 0.05394 0.2211 0.05394 C 0.26589 0.05394 0.30157 0.02871 0.32644 -0.01736 L 0.44636 -0.2222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8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B964D-3C75-343F-D665-5D85BE816C50}"/>
              </a:ext>
            </a:extLst>
          </p:cNvPr>
          <p:cNvSpPr txBox="1">
            <a:spLocks/>
          </p:cNvSpPr>
          <p:nvPr/>
        </p:nvSpPr>
        <p:spPr>
          <a:xfrm>
            <a:off x="1061889" y="1527858"/>
            <a:ext cx="3687429" cy="43661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4800" dirty="0">
                <a:latin typeface="Ritaglio" panose="02000000000000000000" pitchFamily="2" charset="0"/>
              </a:rPr>
              <a:t>The Bongles figured out how they could  make a more </a:t>
            </a:r>
            <a:r>
              <a:rPr lang="en-GB" sz="4800" b="1" dirty="0">
                <a:latin typeface="Ritaglio" panose="02000000000000000000" pitchFamily="2" charset="0"/>
              </a:rPr>
              <a:t>secure </a:t>
            </a:r>
            <a:r>
              <a:rPr lang="en-GB" sz="4800" dirty="0">
                <a:latin typeface="Ritaglio" panose="02000000000000000000" pitchFamily="2" charset="0"/>
              </a:rPr>
              <a:t>password:</a:t>
            </a:r>
            <a:r>
              <a:rPr lang="en-GB" sz="4800" b="1" dirty="0">
                <a:latin typeface="Ritaglio" panose="02000000000000000000" pitchFamily="2" charset="0"/>
              </a:rPr>
              <a:t> </a:t>
            </a:r>
            <a:r>
              <a:rPr lang="en-GB" sz="4800" dirty="0">
                <a:latin typeface="Ritaglio" panose="02000000000000000000" pitchFamily="2" charset="0"/>
              </a:rPr>
              <a:t>they chose three </a:t>
            </a:r>
            <a:r>
              <a:rPr lang="en-GB" sz="4800" b="1" dirty="0">
                <a:latin typeface="Ritaglio" panose="02000000000000000000" pitchFamily="2" charset="0"/>
              </a:rPr>
              <a:t>random</a:t>
            </a:r>
            <a:r>
              <a:rPr lang="en-GB" sz="4800" dirty="0">
                <a:latin typeface="Ritaglio" panose="02000000000000000000" pitchFamily="2" charset="0"/>
              </a:rPr>
              <a:t> words.</a:t>
            </a:r>
            <a:endParaRPr lang="en-GB" sz="3200" dirty="0">
              <a:latin typeface="Ritaglio" panose="02000000000000000000" pitchFamily="2" charset="0"/>
            </a:endParaRPr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:a16="http://schemas.microsoft.com/office/drawing/2014/main" id="{2DF7270F-1363-4FF7-FD05-43F852D01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70" y="74140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ir of dice on a black background&#10;&#10;Description automatically generated">
            <a:extLst>
              <a:ext uri="{FF2B5EF4-FFF2-40B4-BE49-F238E27FC236}">
                <a16:creationId xmlns:a16="http://schemas.microsoft.com/office/drawing/2014/main" id="{A37732B6-A15D-0215-AA37-93D431AC5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739">
            <a:off x="5627302" y="-552521"/>
            <a:ext cx="6028118" cy="6028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62FDCA-8D79-1EAE-C5DC-86C97FF4ECAB}"/>
              </a:ext>
            </a:extLst>
          </p:cNvPr>
          <p:cNvSpPr txBox="1"/>
          <p:nvPr/>
        </p:nvSpPr>
        <p:spPr>
          <a:xfrm>
            <a:off x="656319" y="3197506"/>
            <a:ext cx="6094070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Ritaglio" panose="02000000000000000000" pitchFamily="2" charset="0"/>
              </a:rPr>
              <a:t>Let’s play a game to make our own three random word passwords!</a:t>
            </a:r>
            <a:endParaRPr lang="en-GB" sz="4400" dirty="0">
              <a:latin typeface="Ritagli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0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233F4A-B284-F00B-9D86-143D260905CA}"/>
              </a:ext>
            </a:extLst>
          </p:cNvPr>
          <p:cNvSpPr/>
          <p:nvPr/>
        </p:nvSpPr>
        <p:spPr>
          <a:xfrm>
            <a:off x="8522678" y="1784853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1. Mouse		🐁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5AE34E-F94A-0687-EEB6-80FC15471E5C}"/>
              </a:ext>
            </a:extLst>
          </p:cNvPr>
          <p:cNvSpPr/>
          <p:nvPr/>
        </p:nvSpPr>
        <p:spPr>
          <a:xfrm>
            <a:off x="8522678" y="2544379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2. Crab 		🦀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6527BB-855C-9A91-2DDC-34A654592973}"/>
              </a:ext>
            </a:extLst>
          </p:cNvPr>
          <p:cNvSpPr/>
          <p:nvPr/>
        </p:nvSpPr>
        <p:spPr>
          <a:xfrm>
            <a:off x="8522678" y="3331363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3. Snake 		🐍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43A0E3-004D-0430-F891-DBAF54A2B9D2}"/>
              </a:ext>
            </a:extLst>
          </p:cNvPr>
          <p:cNvSpPr/>
          <p:nvPr/>
        </p:nvSpPr>
        <p:spPr>
          <a:xfrm>
            <a:off x="8522678" y="4108263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4. Badger 	🦡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3728F10-E348-45A5-060D-72EA1B274193}"/>
              </a:ext>
            </a:extLst>
          </p:cNvPr>
          <p:cNvSpPr/>
          <p:nvPr/>
        </p:nvSpPr>
        <p:spPr>
          <a:xfrm>
            <a:off x="8522678" y="4888794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5. Fish 		🐠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80DCF4-6F7E-4B19-4F32-A748C93D2B75}"/>
              </a:ext>
            </a:extLst>
          </p:cNvPr>
          <p:cNvSpPr/>
          <p:nvPr/>
        </p:nvSpPr>
        <p:spPr>
          <a:xfrm>
            <a:off x="8522678" y="5678084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6. Shark 		🦈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AB53314-24C7-75C4-D06F-10633F4D00C9}"/>
              </a:ext>
            </a:extLst>
          </p:cNvPr>
          <p:cNvSpPr/>
          <p:nvPr/>
        </p:nvSpPr>
        <p:spPr>
          <a:xfrm>
            <a:off x="4595446" y="1783645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1. Rain		☔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622FB0E-E7FB-DADE-E33F-B9D71A03B727}"/>
              </a:ext>
            </a:extLst>
          </p:cNvPr>
          <p:cNvSpPr/>
          <p:nvPr/>
        </p:nvSpPr>
        <p:spPr>
          <a:xfrm>
            <a:off x="4595446" y="2544379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2. Cloud		☁️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1F4E3FE-7D5F-6A98-041B-20DB0B1CCC60}"/>
              </a:ext>
            </a:extLst>
          </p:cNvPr>
          <p:cNvSpPr/>
          <p:nvPr/>
        </p:nvSpPr>
        <p:spPr>
          <a:xfrm>
            <a:off x="4595446" y="3329827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3. Snow		❄️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B9FE00E-E9BE-1A65-FA47-D8675732DF7D}"/>
              </a:ext>
            </a:extLst>
          </p:cNvPr>
          <p:cNvSpPr/>
          <p:nvPr/>
        </p:nvSpPr>
        <p:spPr>
          <a:xfrm>
            <a:off x="4595446" y="4110358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4. Lightning	🌩️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62B113-DED2-A931-0A9E-E1A994177CB0}"/>
              </a:ext>
            </a:extLst>
          </p:cNvPr>
          <p:cNvSpPr/>
          <p:nvPr/>
        </p:nvSpPr>
        <p:spPr>
          <a:xfrm>
            <a:off x="4595446" y="4895806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5. Rainbow	🌈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3F5BEE-45C0-EE1F-1908-17E8FF21DE6F}"/>
              </a:ext>
            </a:extLst>
          </p:cNvPr>
          <p:cNvSpPr/>
          <p:nvPr/>
        </p:nvSpPr>
        <p:spPr>
          <a:xfrm>
            <a:off x="4595446" y="5678084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6. Wind		🍃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3233DE4-DAC0-0EA7-48F3-129072128434}"/>
              </a:ext>
            </a:extLst>
          </p:cNvPr>
          <p:cNvSpPr/>
          <p:nvPr/>
        </p:nvSpPr>
        <p:spPr>
          <a:xfrm>
            <a:off x="742355" y="1783645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1. Red		❤️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47AF88-545A-BB22-7472-3908A89854BB}"/>
              </a:ext>
            </a:extLst>
          </p:cNvPr>
          <p:cNvSpPr/>
          <p:nvPr/>
        </p:nvSpPr>
        <p:spPr>
          <a:xfrm>
            <a:off x="742355" y="2544379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2. Orange		🧡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B11BFB-BA25-1DD3-F403-391A4129B765}"/>
              </a:ext>
            </a:extLst>
          </p:cNvPr>
          <p:cNvSpPr/>
          <p:nvPr/>
        </p:nvSpPr>
        <p:spPr>
          <a:xfrm>
            <a:off x="742355" y="3329827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3. Yellow		💛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3F7EC6-6641-D388-F541-ED4493F8CB5E}"/>
              </a:ext>
            </a:extLst>
          </p:cNvPr>
          <p:cNvSpPr/>
          <p:nvPr/>
        </p:nvSpPr>
        <p:spPr>
          <a:xfrm>
            <a:off x="742355" y="4110358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4. Green		💚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DF4D996-4DCD-6CB0-A08A-16A2D6579BB0}"/>
              </a:ext>
            </a:extLst>
          </p:cNvPr>
          <p:cNvSpPr/>
          <p:nvPr/>
        </p:nvSpPr>
        <p:spPr>
          <a:xfrm>
            <a:off x="742355" y="4897553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5. Blue		💙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7DD4154-CFD0-196C-1F38-881FD7098AF8}"/>
              </a:ext>
            </a:extLst>
          </p:cNvPr>
          <p:cNvSpPr/>
          <p:nvPr/>
        </p:nvSpPr>
        <p:spPr>
          <a:xfrm>
            <a:off x="742355" y="5678084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6. Purple		💜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A0CFFCE-0D97-270F-763C-3BA00E04DD71}"/>
              </a:ext>
            </a:extLst>
          </p:cNvPr>
          <p:cNvSpPr/>
          <p:nvPr/>
        </p:nvSpPr>
        <p:spPr>
          <a:xfrm>
            <a:off x="8522678" y="592953"/>
            <a:ext cx="3001108" cy="96352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Animals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7AFE943-7851-BA72-480B-8348F71257B3}"/>
              </a:ext>
            </a:extLst>
          </p:cNvPr>
          <p:cNvSpPr/>
          <p:nvPr/>
        </p:nvSpPr>
        <p:spPr>
          <a:xfrm>
            <a:off x="4595446" y="592953"/>
            <a:ext cx="3001108" cy="96352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Weather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3397F55-6CD9-A8DC-6550-27E174C3A6AC}"/>
              </a:ext>
            </a:extLst>
          </p:cNvPr>
          <p:cNvSpPr/>
          <p:nvPr/>
        </p:nvSpPr>
        <p:spPr>
          <a:xfrm>
            <a:off x="742355" y="592953"/>
            <a:ext cx="3001108" cy="96352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Colours</a:t>
            </a:r>
          </a:p>
        </p:txBody>
      </p:sp>
      <p:pic>
        <p:nvPicPr>
          <p:cNvPr id="4" name="Picture 3" descr="A pair of dice on a black background&#10;&#10;Description automatically generated">
            <a:extLst>
              <a:ext uri="{FF2B5EF4-FFF2-40B4-BE49-F238E27FC236}">
                <a16:creationId xmlns:a16="http://schemas.microsoft.com/office/drawing/2014/main" id="{B9F46A57-7EDA-41D1-C041-E18667E28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14850" flipH="1" flipV="1">
            <a:off x="7350171" y="84742"/>
            <a:ext cx="1942105" cy="19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233F4A-B284-F00B-9D86-143D260905CA}"/>
              </a:ext>
            </a:extLst>
          </p:cNvPr>
          <p:cNvSpPr/>
          <p:nvPr/>
        </p:nvSpPr>
        <p:spPr>
          <a:xfrm>
            <a:off x="750277" y="1786815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1.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F5AE34E-F94A-0687-EEB6-80FC15471E5C}"/>
              </a:ext>
            </a:extLst>
          </p:cNvPr>
          <p:cNvSpPr/>
          <p:nvPr/>
        </p:nvSpPr>
        <p:spPr>
          <a:xfrm>
            <a:off x="750277" y="2572263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2.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6527BB-855C-9A91-2DDC-34A654592973}"/>
              </a:ext>
            </a:extLst>
          </p:cNvPr>
          <p:cNvSpPr/>
          <p:nvPr/>
        </p:nvSpPr>
        <p:spPr>
          <a:xfrm>
            <a:off x="750277" y="3357711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3.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43A0E3-004D-0430-F891-DBAF54A2B9D2}"/>
              </a:ext>
            </a:extLst>
          </p:cNvPr>
          <p:cNvSpPr/>
          <p:nvPr/>
        </p:nvSpPr>
        <p:spPr>
          <a:xfrm>
            <a:off x="750277" y="4138242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4.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3728F10-E348-45A5-060D-72EA1B274193}"/>
              </a:ext>
            </a:extLst>
          </p:cNvPr>
          <p:cNvSpPr/>
          <p:nvPr/>
        </p:nvSpPr>
        <p:spPr>
          <a:xfrm>
            <a:off x="750277" y="4923690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5.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A80DCF4-6F7E-4B19-4F32-A748C93D2B75}"/>
              </a:ext>
            </a:extLst>
          </p:cNvPr>
          <p:cNvSpPr/>
          <p:nvPr/>
        </p:nvSpPr>
        <p:spPr>
          <a:xfrm>
            <a:off x="750277" y="5705968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6.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AB53314-24C7-75C4-D06F-10633F4D00C9}"/>
              </a:ext>
            </a:extLst>
          </p:cNvPr>
          <p:cNvSpPr/>
          <p:nvPr/>
        </p:nvSpPr>
        <p:spPr>
          <a:xfrm>
            <a:off x="4595446" y="1758931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1.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622FB0E-E7FB-DADE-E33F-B9D71A03B727}"/>
              </a:ext>
            </a:extLst>
          </p:cNvPr>
          <p:cNvSpPr/>
          <p:nvPr/>
        </p:nvSpPr>
        <p:spPr>
          <a:xfrm>
            <a:off x="4595446" y="2544379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2.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1F4E3FE-7D5F-6A98-041B-20DB0B1CCC60}"/>
              </a:ext>
            </a:extLst>
          </p:cNvPr>
          <p:cNvSpPr/>
          <p:nvPr/>
        </p:nvSpPr>
        <p:spPr>
          <a:xfrm>
            <a:off x="4595446" y="3329827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3.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B9FE00E-E9BE-1A65-FA47-D8675732DF7D}"/>
              </a:ext>
            </a:extLst>
          </p:cNvPr>
          <p:cNvSpPr/>
          <p:nvPr/>
        </p:nvSpPr>
        <p:spPr>
          <a:xfrm>
            <a:off x="4595446" y="4110358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4.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62B113-DED2-A931-0A9E-E1A994177CB0}"/>
              </a:ext>
            </a:extLst>
          </p:cNvPr>
          <p:cNvSpPr/>
          <p:nvPr/>
        </p:nvSpPr>
        <p:spPr>
          <a:xfrm>
            <a:off x="4595446" y="4895806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5.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63F5BEE-45C0-EE1F-1908-17E8FF21DE6F}"/>
              </a:ext>
            </a:extLst>
          </p:cNvPr>
          <p:cNvSpPr/>
          <p:nvPr/>
        </p:nvSpPr>
        <p:spPr>
          <a:xfrm>
            <a:off x="4595446" y="5678084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6.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3233DE4-DAC0-0EA7-48F3-129072128434}"/>
              </a:ext>
            </a:extLst>
          </p:cNvPr>
          <p:cNvSpPr/>
          <p:nvPr/>
        </p:nvSpPr>
        <p:spPr>
          <a:xfrm>
            <a:off x="8440615" y="1755952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1.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47AF88-545A-BB22-7472-3908A89854BB}"/>
              </a:ext>
            </a:extLst>
          </p:cNvPr>
          <p:cNvSpPr/>
          <p:nvPr/>
        </p:nvSpPr>
        <p:spPr>
          <a:xfrm>
            <a:off x="8440615" y="2541400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2.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B11BFB-BA25-1DD3-F403-391A4129B765}"/>
              </a:ext>
            </a:extLst>
          </p:cNvPr>
          <p:cNvSpPr/>
          <p:nvPr/>
        </p:nvSpPr>
        <p:spPr>
          <a:xfrm>
            <a:off x="8440615" y="3326848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3.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93F7EC6-6641-D388-F541-ED4493F8CB5E}"/>
              </a:ext>
            </a:extLst>
          </p:cNvPr>
          <p:cNvSpPr/>
          <p:nvPr/>
        </p:nvSpPr>
        <p:spPr>
          <a:xfrm>
            <a:off x="8440615" y="4107379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4.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DF4D996-4DCD-6CB0-A08A-16A2D6579BB0}"/>
              </a:ext>
            </a:extLst>
          </p:cNvPr>
          <p:cNvSpPr/>
          <p:nvPr/>
        </p:nvSpPr>
        <p:spPr>
          <a:xfrm>
            <a:off x="8440615" y="4892827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5.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7DD4154-CFD0-196C-1F38-881FD7098AF8}"/>
              </a:ext>
            </a:extLst>
          </p:cNvPr>
          <p:cNvSpPr/>
          <p:nvPr/>
        </p:nvSpPr>
        <p:spPr>
          <a:xfrm>
            <a:off x="8440615" y="5675105"/>
            <a:ext cx="3001108" cy="629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Ritaglio" panose="02000000000000000000" pitchFamily="2" charset="0"/>
              </a:rPr>
              <a:t>6.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A0CFFCE-0D97-270F-763C-3BA00E04DD71}"/>
              </a:ext>
            </a:extLst>
          </p:cNvPr>
          <p:cNvSpPr/>
          <p:nvPr/>
        </p:nvSpPr>
        <p:spPr>
          <a:xfrm>
            <a:off x="750277" y="629920"/>
            <a:ext cx="3001108" cy="96352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  <a:latin typeface="Ritaglio" panose="02000000000000000000" pitchFamily="2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7AFE943-7851-BA72-480B-8348F71257B3}"/>
              </a:ext>
            </a:extLst>
          </p:cNvPr>
          <p:cNvSpPr/>
          <p:nvPr/>
        </p:nvSpPr>
        <p:spPr>
          <a:xfrm>
            <a:off x="4595446" y="617667"/>
            <a:ext cx="3001108" cy="96352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  <a:latin typeface="Ritaglio" panose="02000000000000000000" pitchFamily="2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3397F55-6CD9-A8DC-6550-27E174C3A6AC}"/>
              </a:ext>
            </a:extLst>
          </p:cNvPr>
          <p:cNvSpPr/>
          <p:nvPr/>
        </p:nvSpPr>
        <p:spPr>
          <a:xfrm>
            <a:off x="8440615" y="617667"/>
            <a:ext cx="3001108" cy="96352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/>
              </a:solidFill>
              <a:latin typeface="Ritagli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0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</Words>
  <Application>Microsoft Office PowerPoint</Application>
  <PresentationFormat>Widescreen</PresentationFormat>
  <Paragraphs>77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Ritaglio</vt:lpstr>
      <vt:lpstr>Office Theme</vt:lpstr>
      <vt:lpstr>Passwords and Passcodes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Treasure</dc:title>
  <dc:creator>Frances O'Neill</dc:creator>
  <cp:lastModifiedBy>Frances O'Neill</cp:lastModifiedBy>
  <cp:revision>4</cp:revision>
  <dcterms:created xsi:type="dcterms:W3CDTF">2023-09-03T11:28:48Z</dcterms:created>
  <dcterms:modified xsi:type="dcterms:W3CDTF">2023-09-03T23:11:36Z</dcterms:modified>
</cp:coreProperties>
</file>